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Average-regular.fnt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font" Target="fonts/Oswald-bold.fntdata"/><Relationship Id="rId12" Type="http://schemas.openxmlformats.org/officeDocument/2006/relationships/slide" Target="slides/slide8.xml"/><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flickr.com/photos/wwworks/4759535950" TargetMode="Externa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pic>
        <p:nvPicPr>
          <p:cNvPr descr="ppt background.png" id="59" name="Shape 59"/>
          <p:cNvPicPr preferRelativeResize="0"/>
          <p:nvPr/>
        </p:nvPicPr>
        <p:blipFill rotWithShape="1">
          <a:blip r:embed="rId3">
            <a:alphaModFix amt="47000"/>
          </a:blip>
          <a:srcRect b="0" l="0" r="0" t="0"/>
          <a:stretch/>
        </p:blipFill>
        <p:spPr>
          <a:xfrm>
            <a:off x="0" y="0"/>
            <a:ext cx="9144000" cy="5143500"/>
          </a:xfrm>
          <a:prstGeom prst="rect">
            <a:avLst/>
          </a:prstGeom>
          <a:noFill/>
          <a:ln>
            <a:noFill/>
          </a:ln>
        </p:spPr>
      </p:pic>
      <p:sp>
        <p:nvSpPr>
          <p:cNvPr id="60" name="Shape 60"/>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rPr b="1" lang="en-GB" sz="4400"/>
              <a:t>Traffic Violations </a:t>
            </a:r>
          </a:p>
          <a:p>
            <a:pPr lvl="0">
              <a:spcBef>
                <a:spcPts val="0"/>
              </a:spcBef>
              <a:buNone/>
            </a:pPr>
            <a:r>
              <a:rPr b="1" lang="en-GB" sz="4400"/>
              <a:t>in New York</a:t>
            </a:r>
          </a:p>
        </p:txBody>
      </p:sp>
      <p:sp>
        <p:nvSpPr>
          <p:cNvPr id="61" name="Shape 61"/>
          <p:cNvSpPr txBox="1"/>
          <p:nvPr>
            <p:ph idx="1" type="subTitle"/>
          </p:nvPr>
        </p:nvSpPr>
        <p:spPr>
          <a:xfrm>
            <a:off x="311700" y="3082825"/>
            <a:ext cx="8520600" cy="1439700"/>
          </a:xfrm>
          <a:prstGeom prst="rect">
            <a:avLst/>
          </a:prstGeom>
          <a:ln>
            <a:noFill/>
          </a:ln>
        </p:spPr>
        <p:txBody>
          <a:bodyPr anchorCtr="0" anchor="t" bIns="91425" lIns="91425" rIns="91425" tIns="91425">
            <a:noAutofit/>
          </a:bodyPr>
          <a:lstStyle/>
          <a:p>
            <a:pPr lvl="0">
              <a:spcBef>
                <a:spcPts val="0"/>
              </a:spcBef>
              <a:buNone/>
            </a:pPr>
            <a:r>
              <a:rPr lang="en-GB" sz="2400">
                <a:solidFill>
                  <a:srgbClr val="FFFFFF"/>
                </a:solidFill>
              </a:rPr>
              <a:t>Jiayu 713551</a:t>
            </a:r>
          </a:p>
          <a:p>
            <a:pPr lvl="0">
              <a:spcBef>
                <a:spcPts val="0"/>
              </a:spcBef>
              <a:buNone/>
            </a:pPr>
            <a:r>
              <a:rPr lang="en-GB" sz="2400">
                <a:solidFill>
                  <a:srgbClr val="FFFFFF"/>
                </a:solidFill>
              </a:rPr>
              <a:t>Yifan 777275</a:t>
            </a:r>
          </a:p>
          <a:p>
            <a:pPr lvl="0">
              <a:spcBef>
                <a:spcPts val="0"/>
              </a:spcBef>
              <a:buNone/>
            </a:pPr>
            <a:r>
              <a:rPr lang="en-GB" sz="2400">
                <a:solidFill>
                  <a:srgbClr val="FFFFFF"/>
                </a:solidFill>
              </a:rPr>
              <a:t>Chaoxin 828707</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1000"/>
                                        <p:tgtEl>
                                          <p:spTgt spid="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idx="1" type="body"/>
          </p:nvPr>
        </p:nvSpPr>
        <p:spPr>
          <a:xfrm>
            <a:off x="565225" y="1130450"/>
            <a:ext cx="8267100" cy="3617400"/>
          </a:xfrm>
          <a:prstGeom prst="rect">
            <a:avLst/>
          </a:prstGeom>
        </p:spPr>
        <p:txBody>
          <a:bodyPr anchorCtr="0" anchor="t" bIns="91425" lIns="91425" rIns="91425" tIns="91425">
            <a:noAutofit/>
          </a:bodyPr>
          <a:lstStyle/>
          <a:p>
            <a:pPr lvl="0" rtl="0">
              <a:spcBef>
                <a:spcPts val="0"/>
              </a:spcBef>
              <a:buNone/>
            </a:pPr>
            <a:r>
              <a:rPr lang="en-GB"/>
              <a:t>S</a:t>
            </a:r>
            <a:r>
              <a:rPr lang="en-GB"/>
              <a:t>erver (in Python, using Flask)</a:t>
            </a:r>
          </a:p>
          <a:p>
            <a:pPr lvl="0">
              <a:spcBef>
                <a:spcPts val="0"/>
              </a:spcBef>
              <a:buNone/>
            </a:pPr>
            <a:r>
              <a:rPr lang="en-GB"/>
              <a:t>Webpages (HTML, CSS, JavaScript)</a:t>
            </a:r>
          </a:p>
          <a:p>
            <a:pPr lvl="0">
              <a:spcBef>
                <a:spcPts val="0"/>
              </a:spcBef>
              <a:buNone/>
            </a:pPr>
            <a:r>
              <a:rPr lang="en-GB"/>
              <a:t>External libraries: </a:t>
            </a:r>
          </a:p>
          <a:p>
            <a:pPr indent="-228600" lvl="0" marL="457200" rtl="0">
              <a:spcBef>
                <a:spcPts val="0"/>
              </a:spcBef>
              <a:buChar char="-"/>
            </a:pPr>
            <a:r>
              <a:rPr lang="en-GB"/>
              <a:t>F</a:t>
            </a:r>
            <a:r>
              <a:rPr lang="en-GB"/>
              <a:t>lask (as the router)</a:t>
            </a:r>
          </a:p>
          <a:p>
            <a:pPr indent="-228600" lvl="0" marL="457200" rtl="0">
              <a:spcBef>
                <a:spcPts val="0"/>
              </a:spcBef>
              <a:buChar char="-"/>
            </a:pPr>
            <a:r>
              <a:rPr lang="en-GB"/>
              <a:t>Panda to build pivot table</a:t>
            </a:r>
          </a:p>
          <a:p>
            <a:pPr indent="-228600" lvl="0" marL="457200" rtl="0">
              <a:spcBef>
                <a:spcPts val="0"/>
              </a:spcBef>
              <a:buChar char="-"/>
            </a:pPr>
            <a:r>
              <a:rPr lang="en-GB"/>
              <a:t>Jinja2 to connect HTML and server</a:t>
            </a:r>
          </a:p>
          <a:p>
            <a:pPr indent="-228600" lvl="0" marL="457200" rtl="0">
              <a:spcBef>
                <a:spcPts val="0"/>
              </a:spcBef>
              <a:buChar char="-"/>
            </a:pPr>
            <a:r>
              <a:rPr lang="en-GB"/>
              <a:t>Bootstrap to enrich css</a:t>
            </a:r>
          </a:p>
          <a:p>
            <a:pPr indent="-228600" lvl="0" marL="457200" rtl="0">
              <a:spcBef>
                <a:spcPts val="0"/>
              </a:spcBef>
              <a:buChar char="-"/>
            </a:pPr>
            <a:r>
              <a:rPr lang="en-GB"/>
              <a:t>Highchart </a:t>
            </a:r>
          </a:p>
          <a:p>
            <a:pPr lvl="0" rtl="0">
              <a:spcBef>
                <a:spcPts val="0"/>
              </a:spcBef>
              <a:buNone/>
            </a:pPr>
            <a:r>
              <a:t/>
            </a:r>
            <a:endParaRPr/>
          </a:p>
          <a:p>
            <a:pPr lvl="0">
              <a:spcBef>
                <a:spcPts val="0"/>
              </a:spcBef>
              <a:buNone/>
            </a:pPr>
            <a:r>
              <a:t/>
            </a:r>
            <a:endParaRPr/>
          </a:p>
        </p:txBody>
      </p:sp>
      <p:sp>
        <p:nvSpPr>
          <p:cNvPr id="121" name="Shape 12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GB"/>
              <a:t>Structure and Tools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 calcmode="lin" valueType="num">
                                      <p:cBhvr additive="base">
                                        <p:cTn dur="1000"/>
                                        <p:tgtEl>
                                          <p:spTgt spid="12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 calcmode="lin" valueType="num">
                                      <p:cBhvr additive="base">
                                        <p:cTn dur="1000"/>
                                        <p:tgtEl>
                                          <p:spTgt spid="12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anim calcmode="lin" valueType="num">
                                      <p:cBhvr additive="base">
                                        <p:cTn dur="1000"/>
                                        <p:tgtEl>
                                          <p:spTgt spid="12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anim calcmode="lin" valueType="num">
                                      <p:cBhvr additive="base">
                                        <p:cTn dur="1000"/>
                                        <p:tgtEl>
                                          <p:spTgt spid="12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anim calcmode="lin" valueType="num">
                                      <p:cBhvr additive="base">
                                        <p:cTn dur="1000"/>
                                        <p:tgtEl>
                                          <p:spTgt spid="12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anim calcmode="lin" valueType="num">
                                      <p:cBhvr additive="base">
                                        <p:cTn dur="1000"/>
                                        <p:tgtEl>
                                          <p:spTgt spid="12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6" st="6"/>
                                            </p:txEl>
                                          </p:spTgt>
                                        </p:tgtEl>
                                        <p:attrNameLst>
                                          <p:attrName>style.visibility</p:attrName>
                                        </p:attrNameLst>
                                      </p:cBhvr>
                                      <p:to>
                                        <p:strVal val="visible"/>
                                      </p:to>
                                    </p:set>
                                    <p:anim calcmode="lin" valueType="num">
                                      <p:cBhvr additive="base">
                                        <p:cTn dur="1000"/>
                                        <p:tgtEl>
                                          <p:spTgt spid="12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7" st="7"/>
                                            </p:txEl>
                                          </p:spTgt>
                                        </p:tgtEl>
                                        <p:attrNameLst>
                                          <p:attrName>style.visibility</p:attrName>
                                        </p:attrNameLst>
                                      </p:cBhvr>
                                      <p:to>
                                        <p:strVal val="visible"/>
                                      </p:to>
                                    </p:set>
                                    <p:anim calcmode="lin" valueType="num">
                                      <p:cBhvr additive="base">
                                        <p:cTn dur="1000"/>
                                        <p:tgtEl>
                                          <p:spTgt spid="12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8" st="8"/>
                                            </p:txEl>
                                          </p:spTgt>
                                        </p:tgtEl>
                                        <p:attrNameLst>
                                          <p:attrName>style.visibility</p:attrName>
                                        </p:attrNameLst>
                                      </p:cBhvr>
                                      <p:to>
                                        <p:strVal val="visible"/>
                                      </p:to>
                                    </p:set>
                                    <p:anim calcmode="lin" valueType="num">
                                      <p:cBhvr additive="base">
                                        <p:cTn dur="1000"/>
                                        <p:tgtEl>
                                          <p:spTgt spid="120">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9" st="9"/>
                                            </p:txEl>
                                          </p:spTgt>
                                        </p:tgtEl>
                                        <p:attrNameLst>
                                          <p:attrName>style.visibility</p:attrName>
                                        </p:attrNameLst>
                                      </p:cBhvr>
                                      <p:to>
                                        <p:strVal val="visible"/>
                                      </p:to>
                                    </p:set>
                                    <p:anim calcmode="lin" valueType="num">
                                      <p:cBhvr additive="base">
                                        <p:cTn dur="1000"/>
                                        <p:tgtEl>
                                          <p:spTgt spid="120">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166300"/>
            <a:ext cx="8520600" cy="517800"/>
          </a:xfrm>
          <a:prstGeom prst="rect">
            <a:avLst/>
          </a:prstGeom>
        </p:spPr>
        <p:txBody>
          <a:bodyPr anchorCtr="0" anchor="t" bIns="91425" lIns="91425" rIns="91425" tIns="91425">
            <a:noAutofit/>
          </a:bodyPr>
          <a:lstStyle/>
          <a:p>
            <a:pPr lvl="0" rtl="0" algn="ctr">
              <a:lnSpc>
                <a:spcPct val="115000"/>
              </a:lnSpc>
              <a:spcBef>
                <a:spcPts val="0"/>
              </a:spcBef>
              <a:buNone/>
            </a:pPr>
            <a:r>
              <a:rPr lang="en-GB" sz="2400">
                <a:solidFill>
                  <a:srgbClr val="F3F3F3"/>
                </a:solidFill>
              </a:rPr>
              <a:t>Hypothesis:</a:t>
            </a:r>
          </a:p>
        </p:txBody>
      </p:sp>
      <p:sp>
        <p:nvSpPr>
          <p:cNvPr id="127" name="Shape 127"/>
          <p:cNvSpPr txBox="1"/>
          <p:nvPr>
            <p:ph idx="1" type="body"/>
          </p:nvPr>
        </p:nvSpPr>
        <p:spPr>
          <a:xfrm>
            <a:off x="311700" y="810800"/>
            <a:ext cx="8520600" cy="4104600"/>
          </a:xfrm>
          <a:prstGeom prst="rect">
            <a:avLst/>
          </a:prstGeom>
        </p:spPr>
        <p:txBody>
          <a:bodyPr anchorCtr="0" anchor="t" bIns="91425" lIns="91425" rIns="91425" tIns="91425">
            <a:noAutofit/>
          </a:bodyPr>
          <a:lstStyle/>
          <a:p>
            <a:pPr indent="-228600" lvl="0" marL="457200" rtl="0">
              <a:spcBef>
                <a:spcPts val="0"/>
              </a:spcBef>
              <a:spcAft>
                <a:spcPts val="0"/>
              </a:spcAft>
              <a:buClr>
                <a:srgbClr val="F3F3F3"/>
              </a:buClr>
              <a:buAutoNum type="arabicPeriod"/>
            </a:pPr>
            <a:r>
              <a:rPr lang="en-GB">
                <a:solidFill>
                  <a:srgbClr val="F3F3F3"/>
                </a:solidFill>
              </a:rPr>
              <a:t>Traffic violations are more likely to take place when temperature is relatively higher (June, July, Aug) </a:t>
            </a:r>
          </a:p>
          <a:p>
            <a:pPr lvl="0" rtl="0">
              <a:spcBef>
                <a:spcPts val="0"/>
              </a:spcBef>
              <a:spcAft>
                <a:spcPts val="0"/>
              </a:spcAft>
              <a:buNone/>
            </a:pPr>
            <a:r>
              <a:t/>
            </a:r>
            <a:endParaRPr>
              <a:solidFill>
                <a:srgbClr val="F3F3F3"/>
              </a:solidFill>
            </a:endParaRPr>
          </a:p>
          <a:p>
            <a:pPr indent="-228600" lvl="0" marL="457200" rtl="0">
              <a:spcBef>
                <a:spcPts val="0"/>
              </a:spcBef>
              <a:spcAft>
                <a:spcPts val="0"/>
              </a:spcAft>
              <a:buClr>
                <a:srgbClr val="F3F3F3"/>
              </a:buClr>
              <a:buAutoNum type="arabicPeriod"/>
            </a:pPr>
            <a:r>
              <a:rPr lang="en-GB">
                <a:solidFill>
                  <a:srgbClr val="F3F3F3"/>
                </a:solidFill>
              </a:rPr>
              <a:t>Traffic violations tend to increase with the year goes by</a:t>
            </a:r>
          </a:p>
          <a:p>
            <a:pPr lvl="0" rtl="0">
              <a:spcBef>
                <a:spcPts val="0"/>
              </a:spcBef>
              <a:spcAft>
                <a:spcPts val="0"/>
              </a:spcAft>
              <a:buNone/>
            </a:pPr>
            <a:r>
              <a:t/>
            </a:r>
            <a:endParaRPr>
              <a:solidFill>
                <a:srgbClr val="F3F3F3"/>
              </a:solidFill>
            </a:endParaRPr>
          </a:p>
          <a:p>
            <a:pPr indent="-228600" lvl="0" marL="457200" rtl="0">
              <a:spcBef>
                <a:spcPts val="0"/>
              </a:spcBef>
              <a:spcAft>
                <a:spcPts val="0"/>
              </a:spcAft>
              <a:buClr>
                <a:srgbClr val="F3F3F3"/>
              </a:buClr>
              <a:buAutoNum type="arabicPeriod"/>
            </a:pPr>
            <a:r>
              <a:rPr lang="en-GB">
                <a:solidFill>
                  <a:srgbClr val="F3F3F3"/>
                </a:solidFill>
              </a:rPr>
              <a:t>‘Women are bad drivers’ stereotype is wrong!</a:t>
            </a:r>
          </a:p>
          <a:p>
            <a:pPr lvl="0" rtl="0">
              <a:spcBef>
                <a:spcPts val="0"/>
              </a:spcBef>
              <a:spcAft>
                <a:spcPts val="0"/>
              </a:spcAft>
              <a:buNone/>
            </a:pPr>
            <a:r>
              <a:t/>
            </a:r>
            <a:endParaRPr>
              <a:solidFill>
                <a:srgbClr val="F3F3F3"/>
              </a:solidFill>
            </a:endParaRPr>
          </a:p>
          <a:p>
            <a:pPr indent="-228600" lvl="0" marL="457200" rtl="0">
              <a:spcBef>
                <a:spcPts val="0"/>
              </a:spcBef>
              <a:spcAft>
                <a:spcPts val="0"/>
              </a:spcAft>
              <a:buClr>
                <a:srgbClr val="F3F3F3"/>
              </a:buClr>
              <a:buAutoNum type="arabicPeriod"/>
            </a:pPr>
            <a:r>
              <a:rPr lang="en-GB">
                <a:solidFill>
                  <a:srgbClr val="F3F3F3"/>
                </a:solidFill>
              </a:rPr>
              <a:t>Traffic violations at night are more likely to cause personal injuries</a:t>
            </a:r>
          </a:p>
          <a:p>
            <a:pPr lvl="0" rtl="0">
              <a:spcBef>
                <a:spcPts val="0"/>
              </a:spcBef>
              <a:spcAft>
                <a:spcPts val="0"/>
              </a:spcAft>
              <a:buNone/>
            </a:pPr>
            <a:r>
              <a:t/>
            </a:r>
            <a:endParaRPr>
              <a:solidFill>
                <a:srgbClr val="F3F3F3"/>
              </a:solidFill>
            </a:endParaRPr>
          </a:p>
          <a:p>
            <a:pPr lvl="0" rtl="0">
              <a:spcBef>
                <a:spcPts val="0"/>
              </a:spcBef>
              <a:spcAft>
                <a:spcPts val="0"/>
              </a:spcAft>
              <a:buNone/>
            </a:pPr>
            <a:r>
              <a:rPr lang="en-GB">
                <a:solidFill>
                  <a:srgbClr val="F3F3F3"/>
                </a:solidFill>
              </a:rPr>
              <a:t> 5.    There is a correlation between traffic violations and unfastened seat belts </a:t>
            </a:r>
          </a:p>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10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10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1000"/>
                                        <p:tgtEl>
                                          <p:spTgt spid="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1000"/>
                                        <p:tgtEl>
                                          <p:spTgt spid="1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5" st="5"/>
                                            </p:txEl>
                                          </p:spTgt>
                                        </p:tgtEl>
                                        <p:attrNameLst>
                                          <p:attrName>style.visibility</p:attrName>
                                        </p:attrNameLst>
                                      </p:cBhvr>
                                      <p:to>
                                        <p:strVal val="visible"/>
                                      </p:to>
                                    </p:set>
                                    <p:animEffect filter="fade" transition="in">
                                      <p:cBhvr>
                                        <p:cTn dur="1000"/>
                                        <p:tgtEl>
                                          <p:spTgt spid="1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6" st="6"/>
                                            </p:txEl>
                                          </p:spTgt>
                                        </p:tgtEl>
                                        <p:attrNameLst>
                                          <p:attrName>style.visibility</p:attrName>
                                        </p:attrNameLst>
                                      </p:cBhvr>
                                      <p:to>
                                        <p:strVal val="visible"/>
                                      </p:to>
                                    </p:set>
                                    <p:animEffect filter="fade" transition="in">
                                      <p:cBhvr>
                                        <p:cTn dur="1000"/>
                                        <p:tgtEl>
                                          <p:spTgt spid="1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7" st="7"/>
                                            </p:txEl>
                                          </p:spTgt>
                                        </p:tgtEl>
                                        <p:attrNameLst>
                                          <p:attrName>style.visibility</p:attrName>
                                        </p:attrNameLst>
                                      </p:cBhvr>
                                      <p:to>
                                        <p:strVal val="visible"/>
                                      </p:to>
                                    </p:set>
                                    <p:animEffect filter="fade" transition="in">
                                      <p:cBhvr>
                                        <p:cTn dur="1000"/>
                                        <p:tgtEl>
                                          <p:spTgt spid="12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8" st="8"/>
                                            </p:txEl>
                                          </p:spTgt>
                                        </p:tgtEl>
                                        <p:attrNameLst>
                                          <p:attrName>style.visibility</p:attrName>
                                        </p:attrNameLst>
                                      </p:cBhvr>
                                      <p:to>
                                        <p:strVal val="visible"/>
                                      </p:to>
                                    </p:set>
                                    <p:animEffect filter="fade" transition="in">
                                      <p:cBhvr>
                                        <p:cTn dur="1000"/>
                                        <p:tgtEl>
                                          <p:spTgt spid="12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9" st="9"/>
                                            </p:txEl>
                                          </p:spTgt>
                                        </p:tgtEl>
                                        <p:attrNameLst>
                                          <p:attrName>style.visibility</p:attrName>
                                        </p:attrNameLst>
                                      </p:cBhvr>
                                      <p:to>
                                        <p:strVal val="visible"/>
                                      </p:to>
                                    </p:set>
                                    <p:animEffect filter="fade" transition="in">
                                      <p:cBhvr>
                                        <p:cTn dur="1000"/>
                                        <p:tgtEl>
                                          <p:spTgt spid="12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GB"/>
              <a:t>Insights</a:t>
            </a:r>
          </a:p>
        </p:txBody>
      </p:sp>
      <p:sp>
        <p:nvSpPr>
          <p:cNvPr id="133" name="Shape 13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GB"/>
              <a:t>Temperature doesn’t affect the number of traffic violations, our assumption was when temperature is higher, people might be more impatient. It seems like low temperature has its disadvantage as well.</a:t>
            </a:r>
          </a:p>
        </p:txBody>
      </p:sp>
      <p:pic>
        <p:nvPicPr>
          <p:cNvPr id="134" name="Shape 134"/>
          <p:cNvPicPr preferRelativeResize="0"/>
          <p:nvPr/>
        </p:nvPicPr>
        <p:blipFill>
          <a:blip r:embed="rId3">
            <a:alphaModFix/>
          </a:blip>
          <a:stretch>
            <a:fillRect/>
          </a:stretch>
        </p:blipFill>
        <p:spPr>
          <a:xfrm>
            <a:off x="2873637" y="2266024"/>
            <a:ext cx="3396724" cy="2629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GB"/>
              <a:t>Insights</a:t>
            </a:r>
          </a:p>
        </p:txBody>
      </p:sp>
      <p:sp>
        <p:nvSpPr>
          <p:cNvPr id="140" name="Shape 14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GB"/>
              <a:t>As time goes by, people seem to violate traffic rules more and more, it could be that many people start to drive, there are more new drivers who are not familiar with the road.</a:t>
            </a:r>
          </a:p>
          <a:p>
            <a:pPr lvl="0">
              <a:spcBef>
                <a:spcPts val="0"/>
              </a:spcBef>
              <a:buNone/>
            </a:pPr>
            <a:r>
              <a:t/>
            </a:r>
            <a:endParaRPr/>
          </a:p>
        </p:txBody>
      </p:sp>
      <p:pic>
        <p:nvPicPr>
          <p:cNvPr id="141" name="Shape 141"/>
          <p:cNvPicPr preferRelativeResize="0"/>
          <p:nvPr/>
        </p:nvPicPr>
        <p:blipFill>
          <a:blip r:embed="rId3">
            <a:alphaModFix/>
          </a:blip>
          <a:stretch>
            <a:fillRect/>
          </a:stretch>
        </p:blipFill>
        <p:spPr>
          <a:xfrm>
            <a:off x="2808887" y="1995799"/>
            <a:ext cx="3526225" cy="296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260000" y="186550"/>
            <a:ext cx="8520600" cy="572700"/>
          </a:xfrm>
          <a:prstGeom prst="rect">
            <a:avLst/>
          </a:prstGeom>
        </p:spPr>
        <p:txBody>
          <a:bodyPr anchorCtr="0" anchor="t" bIns="91425" lIns="91425" rIns="91425" tIns="91425">
            <a:noAutofit/>
          </a:bodyPr>
          <a:lstStyle/>
          <a:p>
            <a:pPr lvl="0" algn="ctr">
              <a:spcBef>
                <a:spcPts val="0"/>
              </a:spcBef>
              <a:buNone/>
            </a:pPr>
            <a:r>
              <a:rPr lang="en-GB"/>
              <a:t>Insights</a:t>
            </a:r>
          </a:p>
        </p:txBody>
      </p:sp>
      <p:sp>
        <p:nvSpPr>
          <p:cNvPr id="147" name="Shape 147"/>
          <p:cNvSpPr txBox="1"/>
          <p:nvPr>
            <p:ph idx="1" type="body"/>
          </p:nvPr>
        </p:nvSpPr>
        <p:spPr>
          <a:xfrm>
            <a:off x="311700" y="827100"/>
            <a:ext cx="8520600" cy="3741900"/>
          </a:xfrm>
          <a:prstGeom prst="rect">
            <a:avLst/>
          </a:prstGeom>
        </p:spPr>
        <p:txBody>
          <a:bodyPr anchorCtr="0" anchor="t" bIns="91425" lIns="91425" rIns="91425" tIns="91425">
            <a:noAutofit/>
          </a:bodyPr>
          <a:lstStyle/>
          <a:p>
            <a:pPr lvl="0" rtl="0">
              <a:spcBef>
                <a:spcPts val="0"/>
              </a:spcBef>
              <a:buNone/>
            </a:pPr>
            <a:r>
              <a:rPr lang="en-GB"/>
              <a:t>Women actually aren’t bad drivers, they are more conscious of what they’re doing than men sometimes! </a:t>
            </a:r>
          </a:p>
        </p:txBody>
      </p:sp>
      <p:pic>
        <p:nvPicPr>
          <p:cNvPr id="148" name="Shape 148"/>
          <p:cNvPicPr preferRelativeResize="0"/>
          <p:nvPr/>
        </p:nvPicPr>
        <p:blipFill>
          <a:blip r:embed="rId3">
            <a:alphaModFix/>
          </a:blip>
          <a:stretch>
            <a:fillRect/>
          </a:stretch>
        </p:blipFill>
        <p:spPr>
          <a:xfrm>
            <a:off x="2933587" y="1409199"/>
            <a:ext cx="3173424" cy="3406475"/>
          </a:xfrm>
          <a:prstGeom prst="rect">
            <a:avLst/>
          </a:prstGeom>
          <a:noFill/>
          <a:ln>
            <a:noFill/>
          </a:ln>
        </p:spPr>
      </p:pic>
      <p:pic>
        <p:nvPicPr>
          <p:cNvPr descr="female driver meme.jpg" id="149" name="Shape 149"/>
          <p:cNvPicPr preferRelativeResize="0"/>
          <p:nvPr/>
        </p:nvPicPr>
        <p:blipFill>
          <a:blip r:embed="rId4">
            <a:alphaModFix/>
          </a:blip>
          <a:stretch>
            <a:fillRect/>
          </a:stretch>
        </p:blipFill>
        <p:spPr>
          <a:xfrm>
            <a:off x="1398325" y="618501"/>
            <a:ext cx="6243949" cy="4159100"/>
          </a:xfrm>
          <a:prstGeom prst="rect">
            <a:avLst/>
          </a:prstGeom>
          <a:noFill/>
          <a:ln>
            <a:noFill/>
          </a:ln>
        </p:spPr>
      </p:pic>
      <p:pic>
        <p:nvPicPr>
          <p:cNvPr descr="cross.png" id="150" name="Shape 150"/>
          <p:cNvPicPr preferRelativeResize="0"/>
          <p:nvPr/>
        </p:nvPicPr>
        <p:blipFill>
          <a:blip r:embed="rId5">
            <a:alphaModFix/>
          </a:blip>
          <a:stretch>
            <a:fillRect/>
          </a:stretch>
        </p:blipFill>
        <p:spPr>
          <a:xfrm>
            <a:off x="1797550" y="126300"/>
            <a:ext cx="51435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GB"/>
              <a:t>Insights</a:t>
            </a:r>
          </a:p>
        </p:txBody>
      </p:sp>
      <p:sp>
        <p:nvSpPr>
          <p:cNvPr id="156" name="Shape 15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GB"/>
              <a:t>Bad lighting conditions could affect drivers sight, which leads to possible violations</a:t>
            </a:r>
          </a:p>
        </p:txBody>
      </p:sp>
      <p:pic>
        <p:nvPicPr>
          <p:cNvPr id="157" name="Shape 157"/>
          <p:cNvPicPr preferRelativeResize="0"/>
          <p:nvPr/>
        </p:nvPicPr>
        <p:blipFill>
          <a:blip r:embed="rId3">
            <a:alphaModFix/>
          </a:blip>
          <a:stretch>
            <a:fillRect/>
          </a:stretch>
        </p:blipFill>
        <p:spPr>
          <a:xfrm>
            <a:off x="2612846" y="1723200"/>
            <a:ext cx="3918299" cy="317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GB"/>
              <a:t>Insights</a:t>
            </a:r>
          </a:p>
        </p:txBody>
      </p:sp>
      <p:sp>
        <p:nvSpPr>
          <p:cNvPr id="163" name="Shape 16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GB"/>
              <a:t>People who have a good driving habit, fasten their seat belt every time, and they’re more likely to respect the traffic rules</a:t>
            </a:r>
          </a:p>
        </p:txBody>
      </p:sp>
      <p:pic>
        <p:nvPicPr>
          <p:cNvPr id="164" name="Shape 164"/>
          <p:cNvPicPr preferRelativeResize="0"/>
          <p:nvPr/>
        </p:nvPicPr>
        <p:blipFill>
          <a:blip r:embed="rId3">
            <a:alphaModFix/>
          </a:blip>
          <a:stretch>
            <a:fillRect/>
          </a:stretch>
        </p:blipFill>
        <p:spPr>
          <a:xfrm>
            <a:off x="1378512" y="1994647"/>
            <a:ext cx="6386973" cy="2945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pic>
        <p:nvPicPr>
          <p:cNvPr id="169" name="Shape 169">
            <a:hlinkClick r:id="rId3"/>
          </p:cNvPr>
          <p:cNvPicPr preferRelativeResize="0"/>
          <p:nvPr/>
        </p:nvPicPr>
        <p:blipFill>
          <a:blip r:embed="rId4">
            <a:alphaModFix/>
          </a:blip>
          <a:stretch>
            <a:fillRect/>
          </a:stretch>
        </p:blipFill>
        <p:spPr>
          <a:xfrm>
            <a:off x="0" y="-12"/>
            <a:ext cx="9143999" cy="5076824"/>
          </a:xfrm>
          <a:prstGeom prst="rect">
            <a:avLst/>
          </a:prstGeom>
          <a:noFill/>
          <a:ln cap="flat" cmpd="sng" w="9525">
            <a:solidFill>
              <a:srgbClr val="F4CCCC"/>
            </a:solidFill>
            <a:prstDash val="solid"/>
            <a:round/>
            <a:headEnd len="med" w="med" type="none"/>
            <a:tailEnd len="med" w="med" type="none"/>
          </a:ln>
        </p:spPr>
      </p:pic>
      <p:sp>
        <p:nvSpPr>
          <p:cNvPr id="170" name="Shape 170"/>
          <p:cNvSpPr txBox="1"/>
          <p:nvPr>
            <p:ph idx="1" type="body"/>
          </p:nvPr>
        </p:nvSpPr>
        <p:spPr>
          <a:xfrm>
            <a:off x="1938325" y="945550"/>
            <a:ext cx="3648600" cy="904200"/>
          </a:xfrm>
          <a:prstGeom prst="rect">
            <a:avLst/>
          </a:prstGeom>
          <a:ln>
            <a:noFill/>
          </a:ln>
        </p:spPr>
        <p:txBody>
          <a:bodyPr anchorCtr="0" anchor="t" bIns="91425" lIns="91425" rIns="91425" tIns="91425">
            <a:noAutofit/>
          </a:bodyPr>
          <a:lstStyle/>
          <a:p>
            <a:pPr lvl="0">
              <a:spcBef>
                <a:spcPts val="0"/>
              </a:spcBef>
              <a:buNone/>
            </a:pPr>
            <a:r>
              <a:rPr lang="en-GB" sz="3000"/>
              <a:t>Any questions?</a:t>
            </a:r>
          </a:p>
        </p:txBody>
      </p:sp>
      <p:sp>
        <p:nvSpPr>
          <p:cNvPr id="171" name="Shape 171"/>
          <p:cNvSpPr/>
          <p:nvPr/>
        </p:nvSpPr>
        <p:spPr>
          <a:xfrm>
            <a:off x="590400" y="194641"/>
            <a:ext cx="8191150" cy="750908"/>
          </a:xfrm>
          <a:prstGeom prst="rect">
            <a:avLst/>
          </a:prstGeom>
        </p:spPr>
        <p:txBody>
          <a:bodyPr>
            <a:prstTxWarp prst="textPlain"/>
          </a:bodyPr>
          <a:lstStyle/>
          <a:p>
            <a:pPr lvl="0" algn="ctr"/>
            <a:r>
              <a:rPr b="0" i="0">
                <a:ln cap="flat" cmpd="sng" w="9525">
                  <a:solidFill>
                    <a:srgbClr val="F4CCCC"/>
                  </a:solidFill>
                  <a:prstDash val="solid"/>
                  <a:round/>
                  <a:headEnd len="med" w="med" type="none"/>
                  <a:tailEnd len="med" w="med" type="none"/>
                </a:ln>
                <a:solidFill>
                  <a:schemeClr val="lt2"/>
                </a:solidFill>
                <a:latin typeface="Arial"/>
              </a:rPr>
              <a:t>Thank you for listening!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GB"/>
              <a:t>Dataset: Traffic Violations</a:t>
            </a:r>
          </a:p>
        </p:txBody>
      </p:sp>
      <p:sp>
        <p:nvSpPr>
          <p:cNvPr id="67" name="Shape 67"/>
          <p:cNvSpPr txBox="1"/>
          <p:nvPr>
            <p:ph idx="1" type="body"/>
          </p:nvPr>
        </p:nvSpPr>
        <p:spPr>
          <a:xfrm>
            <a:off x="311700" y="1152475"/>
            <a:ext cx="8520600" cy="3762900"/>
          </a:xfrm>
          <a:prstGeom prst="rect">
            <a:avLst/>
          </a:prstGeom>
        </p:spPr>
        <p:txBody>
          <a:bodyPr anchorCtr="0" anchor="t" bIns="91425" lIns="91425" rIns="91425" tIns="91425">
            <a:noAutofit/>
          </a:bodyPr>
          <a:lstStyle/>
          <a:p>
            <a:pPr lvl="0" rtl="0">
              <a:spcBef>
                <a:spcPts val="0"/>
              </a:spcBef>
              <a:spcAft>
                <a:spcPts val="0"/>
              </a:spcAft>
              <a:buNone/>
            </a:pPr>
            <a:r>
              <a:rPr lang="en-GB">
                <a:solidFill>
                  <a:srgbClr val="EFEFEF"/>
                </a:solidFill>
              </a:rPr>
              <a:t>Dataset source: </a:t>
            </a:r>
            <a:r>
              <a:rPr lang="en-GB">
                <a:solidFill>
                  <a:srgbClr val="F3F3F3"/>
                </a:solidFill>
              </a:rPr>
              <a:t>https://data.montgomerycountymd.gov/Public-Safety/Traffic-Violations/4mse-ku6q</a:t>
            </a:r>
          </a:p>
          <a:p>
            <a:pPr lvl="0" rtl="0">
              <a:spcBef>
                <a:spcPts val="0"/>
              </a:spcBef>
              <a:spcAft>
                <a:spcPts val="0"/>
              </a:spcAft>
              <a:buNone/>
            </a:pPr>
            <a:r>
              <a:rPr lang="en-GB"/>
              <a:t>DataMontgomery website</a:t>
            </a: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rPr lang="en-GB"/>
              <a:t>Contains data from all states in the U.S. from 2012 till March 2017 with a large range of contents such as date, car model, types of violations, geolocation etc. </a:t>
            </a:r>
          </a:p>
          <a:p>
            <a:pPr lvl="0" rtl="0">
              <a:spcBef>
                <a:spcPts val="0"/>
              </a:spcBef>
              <a:spcAft>
                <a:spcPts val="0"/>
              </a:spcAft>
              <a:buNone/>
            </a:pPr>
            <a:r>
              <a:t/>
            </a:r>
            <a:endParaRPr/>
          </a:p>
          <a:p>
            <a:pPr lvl="0" rtl="0">
              <a:spcBef>
                <a:spcPts val="0"/>
              </a:spcBef>
              <a:spcAft>
                <a:spcPts val="0"/>
              </a:spcAft>
              <a:buNone/>
            </a:pPr>
            <a:r>
              <a:rPr lang="en-GB"/>
              <a:t>Original data set size:</a:t>
            </a:r>
          </a:p>
          <a:p>
            <a:pPr lvl="0" rtl="0">
              <a:spcBef>
                <a:spcPts val="0"/>
              </a:spcBef>
              <a:spcAft>
                <a:spcPts val="0"/>
              </a:spcAft>
              <a:buNone/>
            </a:pPr>
            <a:r>
              <a:rPr lang="en-GB"/>
              <a:t>Rows: 1048576    Columns: 35</a:t>
            </a:r>
          </a:p>
          <a:p>
            <a:pPr lvl="0" rtl="0">
              <a:spcBef>
                <a:spcPts val="0"/>
              </a:spcBef>
              <a:spcAft>
                <a:spcPts val="0"/>
              </a:spcAft>
              <a:buNone/>
            </a:pPr>
            <a:r>
              <a:t/>
            </a:r>
            <a:endParaRPr/>
          </a:p>
          <a:p>
            <a:pPr lvl="0" rt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0" st="0"/>
                                            </p:txEl>
                                          </p:spTgt>
                                        </p:tgtEl>
                                        <p:attrNameLst>
                                          <p:attrName>style.visibility</p:attrName>
                                        </p:attrNameLst>
                                      </p:cBhvr>
                                      <p:to>
                                        <p:strVal val="visible"/>
                                      </p:to>
                                    </p:set>
                                    <p:anim calcmode="lin" valueType="num">
                                      <p:cBhvr additive="base">
                                        <p:cTn dur="1000"/>
                                        <p:tgtEl>
                                          <p:spTgt spid="67">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1" st="1"/>
                                            </p:txEl>
                                          </p:spTgt>
                                        </p:tgtEl>
                                        <p:attrNameLst>
                                          <p:attrName>style.visibility</p:attrName>
                                        </p:attrNameLst>
                                      </p:cBhvr>
                                      <p:to>
                                        <p:strVal val="visible"/>
                                      </p:to>
                                    </p:set>
                                    <p:anim calcmode="lin" valueType="num">
                                      <p:cBhvr additive="base">
                                        <p:cTn dur="1000"/>
                                        <p:tgtEl>
                                          <p:spTgt spid="67">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2" st="2"/>
                                            </p:txEl>
                                          </p:spTgt>
                                        </p:tgtEl>
                                        <p:attrNameLst>
                                          <p:attrName>style.visibility</p:attrName>
                                        </p:attrNameLst>
                                      </p:cBhvr>
                                      <p:to>
                                        <p:strVal val="visible"/>
                                      </p:to>
                                    </p:set>
                                    <p:anim calcmode="lin" valueType="num">
                                      <p:cBhvr additive="base">
                                        <p:cTn dur="1000"/>
                                        <p:tgtEl>
                                          <p:spTgt spid="67">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3" st="3"/>
                                            </p:txEl>
                                          </p:spTgt>
                                        </p:tgtEl>
                                        <p:attrNameLst>
                                          <p:attrName>style.visibility</p:attrName>
                                        </p:attrNameLst>
                                      </p:cBhvr>
                                      <p:to>
                                        <p:strVal val="visible"/>
                                      </p:to>
                                    </p:set>
                                    <p:anim calcmode="lin" valueType="num">
                                      <p:cBhvr additive="base">
                                        <p:cTn dur="1000"/>
                                        <p:tgtEl>
                                          <p:spTgt spid="67">
                                            <p:txEl>
                                              <p:pRg end="3" st="3"/>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4" st="4"/>
                                            </p:txEl>
                                          </p:spTgt>
                                        </p:tgtEl>
                                        <p:attrNameLst>
                                          <p:attrName>style.visibility</p:attrName>
                                        </p:attrNameLst>
                                      </p:cBhvr>
                                      <p:to>
                                        <p:strVal val="visible"/>
                                      </p:to>
                                    </p:set>
                                    <p:anim calcmode="lin" valueType="num">
                                      <p:cBhvr additive="base">
                                        <p:cTn dur="1000"/>
                                        <p:tgtEl>
                                          <p:spTgt spid="67">
                                            <p:txEl>
                                              <p:pRg end="4" st="4"/>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5" st="5"/>
                                            </p:txEl>
                                          </p:spTgt>
                                        </p:tgtEl>
                                        <p:attrNameLst>
                                          <p:attrName>style.visibility</p:attrName>
                                        </p:attrNameLst>
                                      </p:cBhvr>
                                      <p:to>
                                        <p:strVal val="visible"/>
                                      </p:to>
                                    </p:set>
                                    <p:anim calcmode="lin" valueType="num">
                                      <p:cBhvr additive="base">
                                        <p:cTn dur="1000"/>
                                        <p:tgtEl>
                                          <p:spTgt spid="67">
                                            <p:txEl>
                                              <p:pRg end="5" st="5"/>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6" st="6"/>
                                            </p:txEl>
                                          </p:spTgt>
                                        </p:tgtEl>
                                        <p:attrNameLst>
                                          <p:attrName>style.visibility</p:attrName>
                                        </p:attrNameLst>
                                      </p:cBhvr>
                                      <p:to>
                                        <p:strVal val="visible"/>
                                      </p:to>
                                    </p:set>
                                    <p:anim calcmode="lin" valueType="num">
                                      <p:cBhvr additive="base">
                                        <p:cTn dur="1000"/>
                                        <p:tgtEl>
                                          <p:spTgt spid="67">
                                            <p:txEl>
                                              <p:pRg end="6" st="6"/>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7" st="7"/>
                                            </p:txEl>
                                          </p:spTgt>
                                        </p:tgtEl>
                                        <p:attrNameLst>
                                          <p:attrName>style.visibility</p:attrName>
                                        </p:attrNameLst>
                                      </p:cBhvr>
                                      <p:to>
                                        <p:strVal val="visible"/>
                                      </p:to>
                                    </p:set>
                                    <p:anim calcmode="lin" valueType="num">
                                      <p:cBhvr additive="base">
                                        <p:cTn dur="1000"/>
                                        <p:tgtEl>
                                          <p:spTgt spid="67">
                                            <p:txEl>
                                              <p:pRg end="7" st="7"/>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8" st="8"/>
                                            </p:txEl>
                                          </p:spTgt>
                                        </p:tgtEl>
                                        <p:attrNameLst>
                                          <p:attrName>style.visibility</p:attrName>
                                        </p:attrNameLst>
                                      </p:cBhvr>
                                      <p:to>
                                        <p:strVal val="visible"/>
                                      </p:to>
                                    </p:set>
                                    <p:anim calcmode="lin" valueType="num">
                                      <p:cBhvr additive="base">
                                        <p:cTn dur="1000"/>
                                        <p:tgtEl>
                                          <p:spTgt spid="67">
                                            <p:txEl>
                                              <p:pRg end="8" st="8"/>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8" st="8"/>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9" st="9"/>
                                            </p:txEl>
                                          </p:spTgt>
                                        </p:tgtEl>
                                        <p:attrNameLst>
                                          <p:attrName>style.visibility</p:attrName>
                                        </p:attrNameLst>
                                      </p:cBhvr>
                                      <p:to>
                                        <p:strVal val="visible"/>
                                      </p:to>
                                    </p:set>
                                    <p:anim calcmode="lin" valueType="num">
                                      <p:cBhvr additive="base">
                                        <p:cTn dur="1000"/>
                                        <p:tgtEl>
                                          <p:spTgt spid="67">
                                            <p:txEl>
                                              <p:pRg end="9" st="9"/>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9" st="9"/>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GB"/>
              <a:t>Problems that we faced</a:t>
            </a:r>
          </a:p>
        </p:txBody>
      </p:sp>
      <p:sp>
        <p:nvSpPr>
          <p:cNvPr id="73" name="Shape 73"/>
          <p:cNvSpPr txBox="1"/>
          <p:nvPr>
            <p:ph idx="1" type="body"/>
          </p:nvPr>
        </p:nvSpPr>
        <p:spPr>
          <a:xfrm>
            <a:off x="311700" y="1244875"/>
            <a:ext cx="8520600" cy="3416400"/>
          </a:xfrm>
          <a:prstGeom prst="rect">
            <a:avLst/>
          </a:prstGeom>
          <a:ln>
            <a:noFill/>
          </a:ln>
        </p:spPr>
        <p:txBody>
          <a:bodyPr anchorCtr="0" anchor="t" bIns="91425" lIns="91425" rIns="91425" tIns="91425">
            <a:noAutofit/>
          </a:bodyPr>
          <a:lstStyle/>
          <a:p>
            <a:pPr indent="-381000" lvl="0" marL="457200" rtl="0">
              <a:spcBef>
                <a:spcPts val="0"/>
              </a:spcBef>
              <a:buSzPct val="100000"/>
              <a:buAutoNum type="arabicPeriod"/>
            </a:pPr>
            <a:r>
              <a:rPr lang="en-GB" sz="2400"/>
              <a:t>The dataset is huge and incomplete</a:t>
            </a:r>
          </a:p>
          <a:p>
            <a:pPr indent="-381000" lvl="0" marL="457200" rtl="0">
              <a:spcBef>
                <a:spcPts val="0"/>
              </a:spcBef>
              <a:buSzPct val="100000"/>
              <a:buAutoNum type="arabicPeriod"/>
            </a:pPr>
            <a:r>
              <a:rPr lang="en-GB" sz="2400"/>
              <a:t>There seems to be quite a few semantic errors</a:t>
            </a:r>
          </a:p>
          <a:p>
            <a:pPr indent="-381000" lvl="0" marL="457200" rtl="0">
              <a:spcBef>
                <a:spcPts val="0"/>
              </a:spcBef>
              <a:buSzPct val="100000"/>
              <a:buAutoNum type="arabicPeriod"/>
            </a:pPr>
            <a:r>
              <a:rPr lang="en-GB" sz="2400"/>
              <a:t>Not too many numeric values that can be used</a:t>
            </a:r>
          </a:p>
          <a:p>
            <a:pPr indent="-381000" lvl="0" marL="457200" rtl="0">
              <a:spcBef>
                <a:spcPts val="0"/>
              </a:spcBef>
              <a:buSzPct val="100000"/>
              <a:buAutoNum type="arabicPeriod"/>
            </a:pPr>
            <a:r>
              <a:rPr lang="en-GB" sz="2400"/>
              <a:t>Year and months written together, hard to use directly</a:t>
            </a:r>
          </a:p>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anim calcmode="lin" valueType="num">
                                      <p:cBhvr additive="base">
                                        <p:cTn dur="1000"/>
                                        <p:tgtEl>
                                          <p:spTgt spid="7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anim calcmode="lin" valueType="num">
                                      <p:cBhvr additive="base">
                                        <p:cTn dur="1000"/>
                                        <p:tgtEl>
                                          <p:spTgt spid="7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anim calcmode="lin" valueType="num">
                                      <p:cBhvr additive="base">
                                        <p:cTn dur="1000"/>
                                        <p:tgtEl>
                                          <p:spTgt spid="7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
                                            <p:txEl>
                                              <p:pRg end="3" st="3"/>
                                            </p:txEl>
                                          </p:spTgt>
                                        </p:tgtEl>
                                        <p:attrNameLst>
                                          <p:attrName>style.visibility</p:attrName>
                                        </p:attrNameLst>
                                      </p:cBhvr>
                                      <p:to>
                                        <p:strVal val="visible"/>
                                      </p:to>
                                    </p:set>
                                    <p:anim calcmode="lin" valueType="num">
                                      <p:cBhvr additive="base">
                                        <p:cTn dur="1000"/>
                                        <p:tgtEl>
                                          <p:spTgt spid="7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
                                            <p:txEl>
                                              <p:pRg end="4" st="4"/>
                                            </p:txEl>
                                          </p:spTgt>
                                        </p:tgtEl>
                                        <p:attrNameLst>
                                          <p:attrName>style.visibility</p:attrName>
                                        </p:attrNameLst>
                                      </p:cBhvr>
                                      <p:to>
                                        <p:strVal val="visible"/>
                                      </p:to>
                                    </p:set>
                                    <p:anim calcmode="lin" valueType="num">
                                      <p:cBhvr additive="base">
                                        <p:cTn dur="1000"/>
                                        <p:tgtEl>
                                          <p:spTgt spid="7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GB"/>
              <a:t>Data processing to </a:t>
            </a:r>
            <a:r>
              <a:rPr lang="en-GB"/>
              <a:t>rescue</a:t>
            </a:r>
          </a:p>
        </p:txBody>
      </p:sp>
      <p:sp>
        <p:nvSpPr>
          <p:cNvPr id="79" name="Shape 7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GB"/>
              <a:t>Deleted all states except for NY</a:t>
            </a:r>
          </a:p>
          <a:p>
            <a:pPr indent="-228600" lvl="0" marL="457200" rtl="0">
              <a:spcBef>
                <a:spcPts val="0"/>
              </a:spcBef>
              <a:buAutoNum type="arabicPeriod"/>
            </a:pPr>
            <a:r>
              <a:rPr lang="en-GB"/>
              <a:t>Deleted attributes that we’re not interested in (e.g. agency, subagency)</a:t>
            </a:r>
          </a:p>
          <a:p>
            <a:pPr indent="-228600" lvl="0" marL="457200" rtl="0">
              <a:spcBef>
                <a:spcPts val="0"/>
              </a:spcBef>
              <a:buAutoNum type="arabicPeriod"/>
            </a:pPr>
            <a:r>
              <a:rPr lang="en-GB"/>
              <a:t>Deleted rows with invalid data (such as year ‘9999’ and state ‘??’)</a:t>
            </a:r>
          </a:p>
          <a:p>
            <a:pPr indent="-228600" lvl="0" marL="457200" rtl="0">
              <a:spcBef>
                <a:spcPts val="0"/>
              </a:spcBef>
              <a:buAutoNum type="arabicPeriod"/>
            </a:pPr>
            <a:r>
              <a:rPr lang="en-GB"/>
              <a:t>Added new columns that are helpful for data analysis (e.g. </a:t>
            </a:r>
            <a:r>
              <a:rPr lang="en-GB"/>
              <a:t>year, month, time period when traffic violations happens)</a:t>
            </a:r>
          </a:p>
          <a:p>
            <a:pPr lvl="0" rtl="0">
              <a:spcBef>
                <a:spcPts val="0"/>
              </a:spcBef>
              <a:buNone/>
            </a:pPr>
            <a:r>
              <a:rPr lang="en-GB"/>
              <a:t> </a:t>
            </a:r>
          </a:p>
          <a:p>
            <a:pPr lvl="0">
              <a:spcBef>
                <a:spcPts val="0"/>
              </a:spcBef>
              <a:buNone/>
            </a:pPr>
            <a:r>
              <a:rPr lang="en-GB"/>
              <a:t>Eventually our new dataset has 17 columns and 3568 rows.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anim calcmode="lin" valueType="num">
                                      <p:cBhvr additive="base">
                                        <p:cTn dur="1000"/>
                                        <p:tgtEl>
                                          <p:spTgt spid="79">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7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
                                            <p:txEl>
                                              <p:pRg end="1" st="1"/>
                                            </p:txEl>
                                          </p:spTgt>
                                        </p:tgtEl>
                                        <p:attrNameLst>
                                          <p:attrName>style.visibility</p:attrName>
                                        </p:attrNameLst>
                                      </p:cBhvr>
                                      <p:to>
                                        <p:strVal val="visible"/>
                                      </p:to>
                                    </p:set>
                                    <p:anim calcmode="lin" valueType="num">
                                      <p:cBhvr additive="base">
                                        <p:cTn dur="1000"/>
                                        <p:tgtEl>
                                          <p:spTgt spid="79">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79">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
                                            <p:txEl>
                                              <p:pRg end="2" st="2"/>
                                            </p:txEl>
                                          </p:spTgt>
                                        </p:tgtEl>
                                        <p:attrNameLst>
                                          <p:attrName>style.visibility</p:attrName>
                                        </p:attrNameLst>
                                      </p:cBhvr>
                                      <p:to>
                                        <p:strVal val="visible"/>
                                      </p:to>
                                    </p:set>
                                    <p:anim calcmode="lin" valueType="num">
                                      <p:cBhvr additive="base">
                                        <p:cTn dur="1000"/>
                                        <p:tgtEl>
                                          <p:spTgt spid="79">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79">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
                                            <p:txEl>
                                              <p:pRg end="3" st="3"/>
                                            </p:txEl>
                                          </p:spTgt>
                                        </p:tgtEl>
                                        <p:attrNameLst>
                                          <p:attrName>style.visibility</p:attrName>
                                        </p:attrNameLst>
                                      </p:cBhvr>
                                      <p:to>
                                        <p:strVal val="visible"/>
                                      </p:to>
                                    </p:set>
                                    <p:anim calcmode="lin" valueType="num">
                                      <p:cBhvr additive="base">
                                        <p:cTn dur="1000"/>
                                        <p:tgtEl>
                                          <p:spTgt spid="79">
                                            <p:txEl>
                                              <p:pRg end="3" st="3"/>
                                            </p:txEl>
                                          </p:spTgt>
                                        </p:tgtEl>
                                        <p:attrNameLst>
                                          <p:attrName>ppt_w</p:attrName>
                                        </p:attrNameLst>
                                      </p:cBhvr>
                                      <p:tavLst>
                                        <p:tav fmla="" tm="0">
                                          <p:val>
                                            <p:strVal val="0"/>
                                          </p:val>
                                        </p:tav>
                                        <p:tav fmla="" tm="100000">
                                          <p:val>
                                            <p:strVal val="#ppt_w"/>
                                          </p:val>
                                        </p:tav>
                                      </p:tavLst>
                                    </p:anim>
                                    <p:anim calcmode="lin" valueType="num">
                                      <p:cBhvr additive="base">
                                        <p:cTn dur="1000"/>
                                        <p:tgtEl>
                                          <p:spTgt spid="79">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
                                            <p:txEl>
                                              <p:pRg end="4" st="4"/>
                                            </p:txEl>
                                          </p:spTgt>
                                        </p:tgtEl>
                                        <p:attrNameLst>
                                          <p:attrName>style.visibility</p:attrName>
                                        </p:attrNameLst>
                                      </p:cBhvr>
                                      <p:to>
                                        <p:strVal val="visible"/>
                                      </p:to>
                                    </p:set>
                                    <p:anim calcmode="lin" valueType="num">
                                      <p:cBhvr additive="base">
                                        <p:cTn dur="1000"/>
                                        <p:tgtEl>
                                          <p:spTgt spid="79">
                                            <p:txEl>
                                              <p:pRg end="4" st="4"/>
                                            </p:txEl>
                                          </p:spTgt>
                                        </p:tgtEl>
                                        <p:attrNameLst>
                                          <p:attrName>ppt_w</p:attrName>
                                        </p:attrNameLst>
                                      </p:cBhvr>
                                      <p:tavLst>
                                        <p:tav fmla="" tm="0">
                                          <p:val>
                                            <p:strVal val="0"/>
                                          </p:val>
                                        </p:tav>
                                        <p:tav fmla="" tm="100000">
                                          <p:val>
                                            <p:strVal val="#ppt_w"/>
                                          </p:val>
                                        </p:tav>
                                      </p:tavLst>
                                    </p:anim>
                                    <p:anim calcmode="lin" valueType="num">
                                      <p:cBhvr additive="base">
                                        <p:cTn dur="1000"/>
                                        <p:tgtEl>
                                          <p:spTgt spid="79">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
                                            <p:txEl>
                                              <p:pRg end="5" st="5"/>
                                            </p:txEl>
                                          </p:spTgt>
                                        </p:tgtEl>
                                        <p:attrNameLst>
                                          <p:attrName>style.visibility</p:attrName>
                                        </p:attrNameLst>
                                      </p:cBhvr>
                                      <p:to>
                                        <p:strVal val="visible"/>
                                      </p:to>
                                    </p:set>
                                    <p:anim calcmode="lin" valueType="num">
                                      <p:cBhvr additive="base">
                                        <p:cTn dur="1000"/>
                                        <p:tgtEl>
                                          <p:spTgt spid="79">
                                            <p:txEl>
                                              <p:pRg end="5" st="5"/>
                                            </p:txEl>
                                          </p:spTgt>
                                        </p:tgtEl>
                                        <p:attrNameLst>
                                          <p:attrName>ppt_w</p:attrName>
                                        </p:attrNameLst>
                                      </p:cBhvr>
                                      <p:tavLst>
                                        <p:tav fmla="" tm="0">
                                          <p:val>
                                            <p:strVal val="0"/>
                                          </p:val>
                                        </p:tav>
                                        <p:tav fmla="" tm="100000">
                                          <p:val>
                                            <p:strVal val="#ppt_w"/>
                                          </p:val>
                                        </p:tav>
                                      </p:tavLst>
                                    </p:anim>
                                    <p:anim calcmode="lin" valueType="num">
                                      <p:cBhvr additive="base">
                                        <p:cTn dur="1000"/>
                                        <p:tgtEl>
                                          <p:spTgt spid="79">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GB"/>
              <a:t>How we approached the project</a:t>
            </a:r>
          </a:p>
        </p:txBody>
      </p:sp>
      <p:sp>
        <p:nvSpPr>
          <p:cNvPr id="85" name="Shape 8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GB"/>
              <a:t>We broke our website into 3 parts: raw data, pivot table, and our observation from the dataset.</a:t>
            </a:r>
          </a:p>
          <a:p>
            <a:pPr lvl="0">
              <a:spcBef>
                <a:spcPts val="0"/>
              </a:spcBef>
              <a:buNone/>
            </a:pPr>
            <a:r>
              <a:t/>
            </a:r>
            <a:endParaRPr/>
          </a:p>
        </p:txBody>
      </p:sp>
      <p:pic>
        <p:nvPicPr>
          <p:cNvPr descr="steps to solve questions.JPG" id="86" name="Shape 86"/>
          <p:cNvPicPr preferRelativeResize="0"/>
          <p:nvPr/>
        </p:nvPicPr>
        <p:blipFill>
          <a:blip r:embed="rId3">
            <a:alphaModFix/>
          </a:blip>
          <a:stretch>
            <a:fillRect/>
          </a:stretch>
        </p:blipFill>
        <p:spPr>
          <a:xfrm rot="-5400000">
            <a:off x="1884310" y="1235162"/>
            <a:ext cx="2888025" cy="4261199"/>
          </a:xfrm>
          <a:prstGeom prst="rect">
            <a:avLst/>
          </a:prstGeom>
          <a:noFill/>
          <a:ln>
            <a:noFill/>
          </a:ln>
        </p:spPr>
      </p:pic>
      <p:pic>
        <p:nvPicPr>
          <p:cNvPr id="87" name="Shape 87"/>
          <p:cNvPicPr preferRelativeResize="0"/>
          <p:nvPr/>
        </p:nvPicPr>
        <p:blipFill>
          <a:blip r:embed="rId4">
            <a:alphaModFix/>
          </a:blip>
          <a:stretch>
            <a:fillRect/>
          </a:stretch>
        </p:blipFill>
        <p:spPr>
          <a:xfrm>
            <a:off x="5769825" y="2057398"/>
            <a:ext cx="2212624" cy="240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93" name="Shape 9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94" name="Shape 94"/>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00" name="Shape 10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01" name="Shape 101"/>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07" name="Shape 10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08" name="Shape 108"/>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14" name="Shape 11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15" name="Shape 115"/>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